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96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75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9E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8062" y="805650"/>
            <a:ext cx="7507875" cy="3532200"/>
          </a:xfrm>
          <a:custGeom>
            <a:rect b="b" l="l" r="r" t="t"/>
            <a:pathLst>
              <a:path extrusionOk="0" h="120000" w="120000">
                <a:moveTo>
                  <a:pt x="48391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259"/>
                </a:lnTo>
                <a:lnTo>
                  <a:pt x="71609" y="259"/>
                </a:lnTo>
              </a:path>
            </a:pathLst>
          </a:cu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296350" y="1991850"/>
            <a:ext cx="45512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i="0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840975" y="956004"/>
            <a:ext cx="3621899" cy="29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□"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body"/>
          </p:nvPr>
        </p:nvSpPr>
        <p:spPr>
          <a:xfrm>
            <a:off x="4681052" y="956004"/>
            <a:ext cx="3621899" cy="29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□"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43434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818062" y="805650"/>
            <a:ext cx="7507875" cy="3532200"/>
          </a:xfrm>
          <a:custGeom>
            <a:rect b="b" l="l" r="r" t="t"/>
            <a:pathLst>
              <a:path extrusionOk="0" h="120000" w="120000">
                <a:moveTo>
                  <a:pt x="48391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259"/>
                </a:lnTo>
                <a:lnTo>
                  <a:pt x="71609" y="259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037600" y="2161800"/>
            <a:ext cx="5068799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⊡"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Arial"/>
              <a:buChar char="□"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1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853200" y="293593"/>
            <a:ext cx="14376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00"/>
              </a:buClr>
              <a:buSzPts val="9600"/>
              <a:buFont typeface="Montserrat"/>
              <a:buNone/>
            </a:pPr>
            <a:r>
              <a:rPr b="0" i="0" lang="en" sz="9600" u="none" cap="none" strike="noStrike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53900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Arial"/>
              <a:buChar char="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319596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Arial"/>
              <a:buChar char="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5885291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Arial"/>
              <a:buChar char="□"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flipH="1" rot="10800000"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04100" y="4513082"/>
            <a:ext cx="29358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Arial"/>
              <a:buNone/>
              <a:defRPr b="0" i="1" sz="12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□"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6650" y="950850"/>
            <a:ext cx="7310699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Arial"/>
              <a:buChar char="⊡"/>
              <a:defRPr b="0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□"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tbootstrap.com/docs/4.3/components/scrollspy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etbootstrap.com/docs/4.3/components/form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eamtreehouse.com/library/responsive-layouts" TargetMode="External"/><Relationship Id="rId4" Type="http://schemas.openxmlformats.org/officeDocument/2006/relationships/hyperlink" Target="https://teamtreehouse.com/library/framework-bas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getbootstrap.com/docs/4.3/components/carousel/" TargetMode="External"/><Relationship Id="rId4" Type="http://schemas.openxmlformats.org/officeDocument/2006/relationships/hyperlink" Target="https://bootstrapious.com/p/bootstrap-carouse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eamtreehouse.com/library/framework-basics" TargetMode="External"/><Relationship Id="rId4" Type="http://schemas.openxmlformats.org/officeDocument/2006/relationships/hyperlink" Target="https://startbootstrap.com/template-categories/all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4.3/components/modal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1542311" y="1755737"/>
            <a:ext cx="6059424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n"/>
              <a:t>3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4255104" y="512098"/>
            <a:ext cx="633839" cy="576508"/>
          </a:xfrm>
          <a:custGeom>
            <a:rect b="b" l="l" r="r" t="t"/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894173" y="2723672"/>
            <a:ext cx="73557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92350" y="335500"/>
            <a:ext cx="83964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/>
              <a:t>Scrollspy Components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lang="en" sz="1400">
                <a:solidFill>
                  <a:srgbClr val="0000FF"/>
                </a:solidFill>
              </a:rPr>
              <a:t>(Included with bootstrap.js library) </a:t>
            </a:r>
            <a:endParaRPr b="1"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https://getbootstrap.com/docs/4.3/components/scrollspy/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Highlight the site’s active navigation link when you scroll in a single page design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Automatically update Bootstrap navigation or list group components based on scroll position to indicate which link is currently active in the viewport.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It must be used on a Bootstrap nav component or list group.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Anchors (&lt;a&gt;) are required and must point to an element with that id.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Uses </a:t>
            </a:r>
            <a:r>
              <a:rPr lang="en" sz="1200">
                <a:solidFill>
                  <a:srgbClr val="0000FF"/>
                </a:solidFill>
              </a:rPr>
              <a:t>data-spy="scroll" data-target="#navbar-example" </a:t>
            </a:r>
            <a:endParaRPr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 Must change the data target to match class name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FF"/>
                </a:solidFill>
              </a:rPr>
              <a:t>data-offset</a:t>
            </a:r>
            <a:r>
              <a:rPr lang="en" sz="1200"/>
              <a:t> offsets the value you specify to set when the Scrollspy gets activated</a:t>
            </a:r>
            <a:endParaRPr sz="1200"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49200" y="1468275"/>
            <a:ext cx="84342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data-spy="scroll" data-target="#navbar-example"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tag of the page just below the &lt;/head&gt; tag  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&lt;body data-spy="scroll" data-target="#.navbar-example"&gt;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data-target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.navbar 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classname must have the period to make it work   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id= "home"  into the body tag 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&lt;body id="home" data-spy="scroll" data-target=".navbar"&gt; 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which matches the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#home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href in the nav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&lt;a class="nav-item nav-link " href="#home"&gt;Home &lt;span class="sr-only"&gt;(current)&lt;/span&gt;&lt;/a&gt;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an id about to the about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&lt;section&gt;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just below the about section comment tag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   	 About  Row   --&gt;    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	 &lt;section id="about" class="row"&gt;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Speakers id for that section was added already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&lt;h1 class="display-4 text-center my-5 text-muted" id="speakers"&gt;Speakers&lt;/h1&gt;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id name schedule to the schedules section just below the schedules comment tag and in the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&lt;h1&gt;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&lt;h1  id="schedules" class="display-4 text-center text-muted my-5"&gt;Schedules&lt;/h1&gt;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This will update the color on the navigation when you scroll to the section</a:t>
            </a:r>
            <a:endParaRPr b="0" i="0" sz="11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⊡"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utility class </a:t>
            </a: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data-offset="100"</a:t>
            </a: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for the value to the &lt;body&gt; tag  this sets a space to trigger it above the target section and gives a bit of spacing before the color change on the navbar item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&lt;body id="home" data-spy="scroll" data-target=".navbar" data-offset="100"&gt;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39025" y="352975"/>
            <a:ext cx="84405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/>
              <a:t>Bootstrap Forms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https://getbootstrap.com/docs/4.3/components/forms/</a:t>
            </a:r>
            <a:endParaRPr b="1"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Form Grouping Class </a:t>
            </a:r>
            <a:r>
              <a:rPr lang="en" sz="1400">
                <a:solidFill>
                  <a:srgbClr val="0000FF"/>
                </a:solidFill>
              </a:rPr>
              <a:t>form-group </a:t>
            </a:r>
            <a:r>
              <a:rPr lang="en" sz="1400"/>
              <a:t> Can be used inside a container  to group form items and space the elements adding structure to the form. Displays the form vertically</a:t>
            </a:r>
            <a:endParaRPr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&lt;form&gt;</a:t>
            </a:r>
            <a:endParaRPr sz="1400">
              <a:solidFill>
                <a:srgbClr val="0000F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&lt;div class= "form-group"&gt;&lt;/div&gt;</a:t>
            </a:r>
            <a:endParaRPr sz="1400">
              <a:solidFill>
                <a:srgbClr val="0000F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&lt;/form&gt;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❏"/>
            </a:pPr>
            <a:r>
              <a:rPr lang="en" sz="1400"/>
              <a:t>Form  Classes are used to identify types of elements </a:t>
            </a:r>
            <a:r>
              <a:rPr lang="en" sz="1400">
                <a:solidFill>
                  <a:srgbClr val="0000FF"/>
                </a:solidFill>
              </a:rPr>
              <a:t>form-control</a:t>
            </a:r>
            <a:r>
              <a:rPr lang="en" sz="1400"/>
              <a:t> is used for text boxes etc.</a:t>
            </a:r>
            <a:endParaRPr sz="14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&lt;input type="tel" class="form-control"&gt;</a:t>
            </a:r>
            <a:endParaRPr sz="14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❏"/>
            </a:pPr>
            <a:r>
              <a:rPr lang="en" sz="1400"/>
              <a:t>Form Group and Form Control are used most often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❏"/>
            </a:pPr>
            <a:r>
              <a:rPr lang="en" sz="1400"/>
              <a:t>Form  classes are used to identify types of elements </a:t>
            </a:r>
            <a:r>
              <a:rPr lang="en" sz="1400">
                <a:solidFill>
                  <a:srgbClr val="0000FF"/>
                </a:solidFill>
              </a:rPr>
              <a:t>form-control-label</a:t>
            </a:r>
            <a:r>
              <a:rPr lang="en" sz="1400"/>
              <a:t> is used for labels</a:t>
            </a:r>
            <a:endParaRPr sz="1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0000FF"/>
                </a:solidFill>
              </a:rPr>
              <a:t>&lt;label class="form-control-label" for="formGroupInput"&gt;&lt;/label&gt; .</a:t>
            </a:r>
            <a:endParaRPr sz="14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>
                <a:solidFill>
                  <a:srgbClr val="0000FF"/>
                </a:solidFill>
              </a:rPr>
              <a:t>form-inline </a:t>
            </a:r>
            <a:r>
              <a:rPr lang="en" sz="1400"/>
              <a:t>(for inline forms) can be placed in the main </a:t>
            </a:r>
            <a:r>
              <a:rPr lang="en" sz="1400">
                <a:solidFill>
                  <a:srgbClr val="0000FF"/>
                </a:solidFill>
              </a:rPr>
              <a:t>&lt;form class="form-inline"&gt;</a:t>
            </a:r>
            <a:r>
              <a:rPr lang="en" sz="1400"/>
              <a:t> tag to make the form display controls next to each other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	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28865" y="464764"/>
            <a:ext cx="80991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/>
              <a:t>Bootstrap Forms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Individual form controls automatically receive some global styling. All textual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&lt;textarea&gt;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and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&lt;select&gt;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elements with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form-control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are set to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width: 100%;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by default. Wrap labels and controls in </a:t>
            </a:r>
            <a:r>
              <a:rPr lang="en" sz="14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form-group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for optimum spacing.</a:t>
            </a:r>
            <a:endParaRPr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&lt;form class= "form"&gt;</a:t>
            </a:r>
            <a:endParaRPr sz="1400">
              <a:solidFill>
                <a:srgbClr val="0000FF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&lt;/form&gt;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Form Element Classes </a:t>
            </a:r>
            <a:r>
              <a:rPr lang="en" sz="1400">
                <a:solidFill>
                  <a:srgbClr val="0000FF"/>
                </a:solidFill>
              </a:rPr>
              <a:t>&lt;div class="form-row"&gt; </a:t>
            </a:r>
            <a:r>
              <a:rPr lang="en" sz="1400"/>
              <a:t>removes the spacing / gutters around the form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	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69275" y="1617075"/>
            <a:ext cx="84789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the modal footer div just before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div &lt;!-- ==========Modals End============= 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class="modal-footer"&gt;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 type="button" class="btn btn-secondary" data-dismiss="modal"&gt;Close&lt;/button&gt;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 type="button" class="btn btn-primary"&gt;Save changes&lt;/button&gt;	&lt;/div&gt;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Copy the form information from the text for PBCS conf page file and paste it where the Form Goes Here text is located in the modal body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class="modal-body"&gt;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  	=====================Form Start=============    	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  	=====================Form End=============    	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	&lt;/div&gt;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for label from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formGroupExampleInput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 name,and the label Example Label to Name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&lt;label for="Name"&gt;Name&lt;/label&gt;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input  id to name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&lt;input type="text" class="form-control" id="name"&gt;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 the same for  the second form element using email for for="email"  label, type and id 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69275" y="1617075"/>
            <a:ext cx="84357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Remove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placeholder="Example input"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from each input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new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with a class form group ,  a label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&lt;label for="job"&gt;Job Title&lt;/label&gt;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and select form control for job title (you can copy paste). 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new div with the class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form-group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just above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&lt;/form&gt;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tag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class="form-group"&gt;&lt;/div&gt;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label called job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&lt;label for="conftype"&gt;Job&lt;/label&gt;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an input inside the new div and make it a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&lt;select&gt;&lt;/select&gt;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an id to the select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&lt;select id="job"&gt;&lt;/select&gt;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called job 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two options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&lt;option value= " "&gt;&lt;/option&gt;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inside the select with a value and label called Front End Developer and Back End Developer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&lt;option value="Front End Developer"&gt;"Front End Developer&lt;/option&gt;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369275" y="1617075"/>
            <a:ext cx="84789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a new form group div below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&lt;/select&gt;&lt;/div&gt;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Copy the Check Box text from the text for PBCS Conf text file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Paste it inside the new form group div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class="form-group"&gt;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&lt;div class="form-check"&gt;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&lt;input class="form-check-input" type="checkbox" value="" id="defaultCheck1"&gt;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&lt;label class="form-check-label" for="defaultCheck1"&gt;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Default checkbox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&lt;/label&gt;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	 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&lt;/div&gt;    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&lt;div class="form-check"&gt;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&lt;input class="form-check-input" type="checkbox" value="" id="defaultCheck1"&gt;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&lt;label class="form-check-label" for="defaultCheck1"&gt;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Default checkbox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&lt;/label&gt;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	 &lt;/div&gt;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checkbox text from the PBCS Conf File and paste directly below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&lt;/select&gt;&lt;/div&gt;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Modify the checkbox id, text, for and the label’s value on each to be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1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1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HTML-CSS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56350" y="1396075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Assignment Cont’d: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Directly below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&lt;form&gt;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Add a heading to the form with an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&lt;h5&gt;&lt;/h5&gt;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titled Basic Info: and give it a class margin bottom of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mb-4  &lt;h5 class="mb-4"&gt;Basic Info&lt;/h5&gt;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an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&lt;hr&gt;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divider line  directly above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&lt;h5&gt;&lt;/h5&gt;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class="my-4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submit button with a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class="mt-4 below the &lt;/div&gt;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and above the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&lt;/form&gt;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 type="submit" class="btn btn-primary mt-4"&gt;Register&lt;/button&gt;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75" y="565078"/>
            <a:ext cx="8316295" cy="40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62575" y="933950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custom CSS file with Bootstrap 4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a new stylesheet called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custom.css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and save it in the css folder in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class-samples/css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link to your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custom.css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style sheet just above the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but below the Bootstrap CSS CDN link 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&lt;link href="css/custom.css" rel="stylesheet" type="text/css" /&gt;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Make the navbar brand on the right lighter/smaller by adding 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.navbar .navbar-brand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and a color of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rgba(0, 0, 0, 0.85);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or black as well as a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font size:1rem;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a background image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jumbo-bg.jpg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the jumbotron by adding the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background-image: url(../images/jumbo-bg.jpg);  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targeting the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.jumbotron 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class in your custom stylesheet  use,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background-size:cover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; to cover or scale the width of the whole width of the jumbotron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820950" y="589079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>
                <a:solidFill>
                  <a:srgbClr val="999999"/>
                </a:solidFill>
              </a:rPr>
              <a:t>Prep 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Complete in class assignments and upload them to the server in the </a:t>
            </a:r>
            <a:r>
              <a:rPr lang="en">
                <a:solidFill>
                  <a:srgbClr val="0000FF"/>
                </a:solidFill>
              </a:rPr>
              <a:t>public_html/class-samples</a:t>
            </a:r>
            <a:r>
              <a:rPr lang="en"/>
              <a:t> folder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Send instructor a link to your assignments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Work On Treehouse, </a:t>
            </a:r>
            <a:r>
              <a:rPr b="1" lang="en"/>
              <a:t>Responsive Layouts [47 min]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https://teamtreehouse.com/library/responsive-layouts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Work On Treehouse, </a:t>
            </a:r>
            <a:r>
              <a:rPr b="1" lang="en"/>
              <a:t>Framework Basics [463 min]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https://teamtreehouse.com/library/framework-basics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438" y="413625"/>
            <a:ext cx="5113125" cy="44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Additional Topics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429300" y="1717525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4 Carousels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carousel is a slideshow for cycling through a series of content, built with CSS 3D transforms and a bit of JavaScript. It works with a series of images, text, or custom markup. It also includes support for previous/next controls and indicators.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carousel itself (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.carousel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 consists of 3 parts: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Order List -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carousel-indicators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(bullets navigation in the carousel bottom),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carousel-inner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(in which we will place the content to be presented)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carousel-control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(left and right arrow).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should be the same size or set to cover the carousel.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http://getbootstrap.com/docs/4.3/components/carousel/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https://bootstrapious.com/p/bootstrap-carousel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836675" y="1213825"/>
            <a:ext cx="768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4 Carousels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Open the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carousel-student.html</a:t>
            </a: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page save it to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public_html/class-samples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carousel text from the PBCS text for pbcs file and paste it  into the container div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Replace the carousel items with the chi.jpg, germ.jpg , and nyc.jpg photos in the images folder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class="carousel-item active"&gt;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	&lt;img class="d-block w-100" src="images/chi.jpg" alt="First slide"&gt;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&lt;/div&gt;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Try Adding another image carousel item  (sea.jpg) to the carousel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class="carousel-item"&gt;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&lt;img class="d-block w-100" src="Your Image 3" alt="Third slide"&gt;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⊡"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You will also have to add another list item to the ordered list for the carousel to work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&lt;li data-target="#carouselExampleIndicators" data-slide-to="3"&gt;&lt;/li&gt;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526" y="825376"/>
            <a:ext cx="7390949" cy="3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467525" y="1071750"/>
            <a:ext cx="831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2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</a:pPr>
            <a:r>
              <a:rPr b="0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Next Slide-PBCS Project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Complete a single page design of the PBCS website including a modal, carousel and using a custom stylesheet</a:t>
            </a:r>
            <a:endParaRPr b="0" i="1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</a:pPr>
            <a:r>
              <a:rPr b="0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https://teamtreehouse.com/library/framework-basics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⊡"/>
            </a:pPr>
            <a:r>
              <a:rPr b="0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Resources:</a:t>
            </a: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https://startbootstrap.com/template-categories/all/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477300" y="957400"/>
            <a:ext cx="795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the PBCS site using Bootstrap 4 and a Custom CSS file </a:t>
            </a:r>
            <a:endParaRPr b="1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⊡"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an </a:t>
            </a:r>
            <a:r>
              <a:rPr b="0" i="0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index.html</a:t>
            </a: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page and save it in the </a:t>
            </a:r>
            <a:r>
              <a:rPr b="0" i="0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public_html/class-projects/bootstrap</a:t>
            </a: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folder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⊡"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a css folder and save the </a:t>
            </a:r>
            <a:r>
              <a:rPr b="0" i="0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custom.css</a:t>
            </a: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file in the </a:t>
            </a:r>
            <a:r>
              <a:rPr b="0" i="0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public_html/class-projects/bootstrap/css</a:t>
            </a: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folder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⊡"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Create an images folder and save the images in the </a:t>
            </a:r>
            <a:r>
              <a:rPr b="0" i="0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public_html/class-projects/bootstrap/images</a:t>
            </a: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folder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⊡"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and text will be sent to you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⊡"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Site will be demonstrated to class by the instructor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025" y="524565"/>
            <a:ext cx="6503330" cy="40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975" y="565078"/>
            <a:ext cx="6530320" cy="40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525" y="517365"/>
            <a:ext cx="6507058" cy="401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70400" y="375804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Today’s Topics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</a:pPr>
            <a:r>
              <a:rPr b="0" i="0" lang="en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Modals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</a:pPr>
            <a:r>
              <a:rPr lang="en"/>
              <a:t>Scrollspy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⊡"/>
            </a:pPr>
            <a:r>
              <a:rPr lang="en"/>
              <a:t>Carousels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Char char="⊡"/>
            </a:pPr>
            <a:r>
              <a:rPr lang="en"/>
              <a:t>Styling Bootstrap sites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⊡"/>
            </a:pPr>
            <a:r>
              <a:rPr lang="en">
                <a:solidFill>
                  <a:srgbClr val="0000FF"/>
                </a:solidFill>
              </a:rPr>
              <a:t>Bootstrap Project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225" y="565078"/>
            <a:ext cx="6520046" cy="401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325" y="481415"/>
            <a:ext cx="6656372" cy="40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75" y="366315"/>
            <a:ext cx="6540089" cy="401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575" y="4379650"/>
            <a:ext cx="3769499" cy="3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1906325" y="1991850"/>
            <a:ext cx="5503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Bootstrap Interactive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92350" y="335500"/>
            <a:ext cx="83964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/>
              <a:t>Modal Window Components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lang="en" sz="1400">
                <a:solidFill>
                  <a:srgbClr val="0000FF"/>
                </a:solidFill>
              </a:rPr>
              <a:t>(Included with bootstrap.js library)  </a:t>
            </a:r>
            <a:endParaRPr b="1"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lang="en" sz="1200" u="sng">
                <a:solidFill>
                  <a:schemeClr val="hlink"/>
                </a:solidFill>
                <a:hlinkClick r:id="rId3"/>
              </a:rPr>
              <a:t>https://getbootstrap.com/docs/4.3/components/modal/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Creates a standout window that is shadowed/darkened 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Grid system can be within a modal window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Can also use forms inside a modal window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 </a:t>
            </a:r>
            <a:r>
              <a:rPr lang="en" sz="1200"/>
              <a:t> (main surrounding div or wrapper)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modal-lg</a:t>
            </a:r>
            <a:r>
              <a:rPr lang="en" sz="1200"/>
              <a:t> utility class will make the modal wider and would be placed in </a:t>
            </a:r>
            <a:r>
              <a:rPr lang="en" sz="1200">
                <a:solidFill>
                  <a:srgbClr val="0000FF"/>
                </a:solidFill>
              </a:rPr>
              <a:t>&lt;div class="modal-dialog" role="document"&gt; </a:t>
            </a:r>
            <a:r>
              <a:rPr lang="en" sz="1200"/>
              <a:t>next to modal-dialog class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Modals are hidden with display class none by default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" sz="1200"/>
              <a:t>You will need use an id# in combination with the modal class to target the modal and make it appear 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" sz="1200">
                <a:solidFill>
                  <a:srgbClr val="980000"/>
                </a:solidFill>
              </a:rPr>
              <a:t>(it is hidden by default)</a:t>
            </a:r>
            <a:endParaRPr sz="1200">
              <a:solidFill>
                <a:srgbClr val="98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modal-dialog </a:t>
            </a:r>
            <a:r>
              <a:rPr lang="en" sz="1200"/>
              <a:t>centers and positions on the page (new div inside main surrounding div)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modal-content </a:t>
            </a:r>
            <a:r>
              <a:rPr lang="en" sz="1200"/>
              <a:t>styles the window with background , border and shadow (new div inside modal content div)</a:t>
            </a:r>
            <a:endParaRPr sz="1200"/>
          </a:p>
          <a:p>
            <a:pPr indent="-3048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modal-header</a:t>
            </a:r>
            <a:r>
              <a:rPr lang="en" sz="1200"/>
              <a:t> creates a header ( a new div goes inside the modal-content div)</a:t>
            </a:r>
            <a:endParaRPr sz="1200"/>
          </a:p>
          <a:p>
            <a:pPr indent="-3048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>
                <a:solidFill>
                  <a:srgbClr val="0000FF"/>
                </a:solidFill>
              </a:rPr>
              <a:t>modal-body </a:t>
            </a:r>
            <a:r>
              <a:rPr lang="en" sz="1200"/>
              <a:t>body portion ( new div goes inside the modal-content div)</a:t>
            </a:r>
            <a:endParaRPr sz="1200"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28865" y="324664"/>
            <a:ext cx="80991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</a:pPr>
            <a:r>
              <a:rPr b="1" lang="en"/>
              <a:t>Modal Window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You use a  </a:t>
            </a:r>
            <a:r>
              <a:rPr lang="en" sz="1400">
                <a:solidFill>
                  <a:srgbClr val="0000FF"/>
                </a:solidFill>
              </a:rPr>
              <a:t>data-toggle="modal" </a:t>
            </a:r>
            <a:r>
              <a:rPr lang="en" sz="1400"/>
              <a:t>and </a:t>
            </a:r>
            <a:r>
              <a:rPr lang="en" sz="1400">
                <a:solidFill>
                  <a:srgbClr val="0000FF"/>
                </a:solidFill>
              </a:rPr>
              <a:t>data-target="#idname"</a:t>
            </a:r>
            <a:r>
              <a:rPr lang="en" sz="1400"/>
              <a:t> to trigger it. The modal target must match id given to the modal component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Can place items inside the modal header and body such as buttons, forms, and text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&lt;button type="button" class="close" data-dismiss="modal" aria-hidden="true"&gt;&amp;times;&lt;/button&gt;</a:t>
            </a:r>
            <a:endParaRPr sz="1400">
              <a:solidFill>
                <a:srgbClr val="0000FF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0000FF"/>
                </a:solidFill>
              </a:rPr>
              <a:t>&lt;h4 class="modal-title"&gt;We'll Text You the Link!&lt;/h4&gt;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Other classes inside modal header button are used in combination with the modal </a:t>
            </a:r>
            <a:r>
              <a:rPr lang="en" sz="1400">
                <a:solidFill>
                  <a:srgbClr val="0000FF"/>
                </a:solidFill>
              </a:rPr>
              <a:t>.close</a:t>
            </a:r>
            <a:r>
              <a:rPr lang="en" sz="1400"/>
              <a:t> and .</a:t>
            </a:r>
            <a:r>
              <a:rPr lang="en" sz="1400">
                <a:solidFill>
                  <a:srgbClr val="0000FF"/>
                </a:solidFill>
              </a:rPr>
              <a:t>data-dismiss</a:t>
            </a:r>
            <a:endParaRPr sz="1400">
              <a:solidFill>
                <a:srgbClr val="0000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❏"/>
            </a:pPr>
            <a:r>
              <a:rPr lang="en" sz="1400">
                <a:solidFill>
                  <a:srgbClr val="0000FF"/>
                </a:solidFill>
              </a:rPr>
              <a:t>.close </a:t>
            </a:r>
            <a:r>
              <a:rPr lang="en" sz="1400"/>
              <a:t>creates an x button on top right corner of the modal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>
                <a:solidFill>
                  <a:srgbClr val="0000FF"/>
                </a:solidFill>
              </a:rPr>
              <a:t>.data-dismiss</a:t>
            </a:r>
            <a:r>
              <a:rPr lang="en" sz="1400"/>
              <a:t> closes the modal when the button is clicked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>
                <a:solidFill>
                  <a:srgbClr val="FF0000"/>
                </a:solidFill>
              </a:rPr>
              <a:t>Note:</a:t>
            </a:r>
            <a:r>
              <a:rPr b="1" lang="en" sz="1200"/>
              <a:t> When using an id the link to the id can be placed inside the &lt;a href=" idName"&gt; where you want to launch the modal from in your page and it will trigger the modal.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/>
              <a:t>Also needs data-toggle="modal" to trigger the modal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  	</a:t>
            </a:r>
            <a:r>
              <a:rPr lang="en" sz="1200">
                <a:solidFill>
                  <a:srgbClr val="0000FF"/>
                </a:solidFill>
              </a:rPr>
              <a:t>&lt;a data-toggle="modal"  href="#textModal" &gt;Link to modal&lt;/a&gt;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	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3241650" y="98371"/>
            <a:ext cx="2660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76625" y="1487000"/>
            <a:ext cx="85188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Modal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text for the modal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  	=========Modals Start ==========    	--&gt;&lt;!--  ==Modals End =====    	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 the page from the text for pbcs text file into the bottom of the page directly below the main page container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&lt;/div&gt; &lt;!--     Main  Container End   	 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Modal Title to Register for PBCS in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&lt;h5 class="modal-title" id="exampleModalLabel"&gt;&lt;/h5&gt;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main contents of the modal will be in the modal body div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class="modal-body"&gt; Form Goes Here&lt;/div&gt;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modal will be triggered by the sign up button in the middle of the page just below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&lt;!--Schedule End--&gt;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and register button in the jumbotron just below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&lt;!--   	Jumbotron Buttons Start  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modal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id to</a:t>
            </a:r>
            <a:r>
              <a:rPr b="1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r>
              <a:rPr b="1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replacing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exampleModal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located directly below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&lt;!-- Modal 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class="modal fade" id="register" tabindex="-1" role="dialog" aria-labelledby="exampleModalLabel" aria-hidden="true"&gt; 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aria-labeledby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value in the the modal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Register Form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located directly below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&lt;!-- Modal --&gt;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&lt;div class="modal fade" id="register" tabindex="-1" role="dialog" aria-labelledby="Register Form" aria-hidden="true"&gt; 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12600" y="1540900"/>
            <a:ext cx="85188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Class Modal Assignment: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the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data-toggle="modal" data-target="#exampleModal"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the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Don’t Miss Out Sign Up now button just above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&lt;/button&gt; 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Change the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data-toggle="modal" data-target="#exampleModal"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 the open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tag of the Don’t Miss Out Sign Up now button to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data-toggle="modal" data-target="#register" 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 type="button" class="btn btn-outline-info btn-lg d-block mx-auto my-5" data-toggle="modal" data-target="#register"&gt;Don't Miss Out Sign Up Now!&lt;/button&gt;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⊡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Add 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data-toggle="modal" data-target="#register" 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open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&lt;button&gt;</a:t>
            </a: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tag of the Register Now button inside the jumbotron  just below </a:t>
            </a: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&lt;!--   	Jumbotron Buttons Start  → &lt;div class="btn-group mt-4" role="group" aria-label="Basic example"&gt;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&lt;button type="button" class="btn btn-primary" data-toggle="modal" data-target="#register"&gt;Register Now&lt;/button&gt;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</a:pPr>
            <a:r>
              <a:rPr lang="en"/>
              <a:t>Bootstrap 3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25" y="565078"/>
            <a:ext cx="6725503" cy="401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